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aleway"/>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regular.fntdata"/><Relationship Id="rId10" Type="http://schemas.openxmlformats.org/officeDocument/2006/relationships/slide" Target="slides/slide5.xml"/><Relationship Id="rId13" Type="http://schemas.openxmlformats.org/officeDocument/2006/relationships/font" Target="fonts/Raleway-italic.fntdata"/><Relationship Id="rId12"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Raleway-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ngroup.com/articles/ten-usability-heuristics/" TargetMode="External"/><Relationship Id="rId3" Type="http://schemas.openxmlformats.org/officeDocument/2006/relationships/hyperlink" Target="https://www.nngroup.com/articles/how-to-rate-the-severity-of-usability-problem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ngroup.com/articles/ten-usability-heuristics/" TargetMode="External"/><Relationship Id="rId3" Type="http://schemas.openxmlformats.org/officeDocument/2006/relationships/hyperlink" Target="https://www.nngroup.com/articles/how-to-rate-the-severity-of-usability-problem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ngroup.com/articles/ten-usability-heuristics/" TargetMode="External"/><Relationship Id="rId3" Type="http://schemas.openxmlformats.org/officeDocument/2006/relationships/hyperlink" Target="https://www.nngroup.com/articles/how-to-rate-the-severity-of-usability-problem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ngroup.com/articles/ten-usability-heuristics/" TargetMode="External"/><Relationship Id="rId3" Type="http://schemas.openxmlformats.org/officeDocument/2006/relationships/hyperlink" Target="https://www.nngroup.com/articles/how-to-rate-the-severity-of-usability-problem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First, click </a:t>
            </a:r>
            <a:r>
              <a:rPr b="1" lang="en">
                <a:solidFill>
                  <a:srgbClr val="FF0000"/>
                </a:solidFill>
                <a:highlight>
                  <a:srgbClr val="FFFF00"/>
                </a:highlight>
              </a:rPr>
              <a:t>File</a:t>
            </a:r>
            <a:r>
              <a:rPr lang="en">
                <a:solidFill>
                  <a:srgbClr val="FF0000"/>
                </a:solidFill>
                <a:highlight>
                  <a:srgbClr val="FFFF00"/>
                </a:highlight>
              </a:rPr>
              <a:t>, </a:t>
            </a:r>
            <a:r>
              <a:rPr b="1" lang="en">
                <a:solidFill>
                  <a:srgbClr val="FF0000"/>
                </a:solidFill>
                <a:highlight>
                  <a:srgbClr val="FFFF00"/>
                </a:highlight>
              </a:rPr>
              <a:t>Make a Copy </a:t>
            </a:r>
            <a:r>
              <a:rPr lang="en"/>
              <a:t>to add your own, editable copy of the slide deck to your Google Drive. </a:t>
            </a:r>
            <a:endParaRPr/>
          </a:p>
          <a:p>
            <a:pPr indent="-298450" lvl="0" marL="457200" rtl="0" algn="l">
              <a:spcBef>
                <a:spcPts val="0"/>
              </a:spcBef>
              <a:spcAft>
                <a:spcPts val="0"/>
              </a:spcAft>
              <a:buSzPts val="1100"/>
              <a:buChar char="-"/>
            </a:pPr>
            <a:r>
              <a:rPr lang="en"/>
              <a:t>Then, replace the </a:t>
            </a:r>
            <a:r>
              <a:rPr i="1" lang="en"/>
              <a:t>Bullet Point Text</a:t>
            </a:r>
            <a:r>
              <a:rPr lang="en"/>
              <a:t> on this slide </a:t>
            </a:r>
            <a:endParaRPr/>
          </a:p>
          <a:p>
            <a:pPr indent="-298450" lvl="1" marL="914400" rtl="0" algn="l">
              <a:spcBef>
                <a:spcPts val="0"/>
              </a:spcBef>
              <a:spcAft>
                <a:spcPts val="0"/>
              </a:spcAft>
              <a:buSzPts val="1100"/>
              <a:buChar char="-"/>
            </a:pPr>
            <a:r>
              <a:rPr lang="en"/>
              <a:t>with your full name;</a:t>
            </a:r>
            <a:endParaRPr/>
          </a:p>
          <a:p>
            <a:pPr indent="-298450" lvl="1" marL="914400" rtl="0" algn="l">
              <a:spcBef>
                <a:spcPts val="0"/>
              </a:spcBef>
              <a:spcAft>
                <a:spcPts val="0"/>
              </a:spcAft>
              <a:buSzPts val="1100"/>
              <a:buChar char="-"/>
            </a:pPr>
            <a:r>
              <a:rPr lang="en"/>
              <a:t>the name of the Website/App/Physical Device you reviewed and;</a:t>
            </a:r>
            <a:endParaRPr/>
          </a:p>
          <a:p>
            <a:pPr indent="-298450" lvl="1" marL="914400" rtl="0" algn="l">
              <a:spcBef>
                <a:spcPts val="0"/>
              </a:spcBef>
              <a:spcAft>
                <a:spcPts val="0"/>
              </a:spcAft>
              <a:buSzPts val="1100"/>
              <a:buChar char="-"/>
            </a:pPr>
            <a:r>
              <a:rPr lang="en"/>
              <a:t>the Website/App URL.</a:t>
            </a:r>
            <a:endParaRPr/>
          </a:p>
          <a:p>
            <a:pPr indent="-298450" lvl="0" marL="457200" rtl="0" algn="l">
              <a:spcBef>
                <a:spcPts val="0"/>
              </a:spcBef>
              <a:spcAft>
                <a:spcPts val="0"/>
              </a:spcAft>
              <a:buSzPts val="1100"/>
              <a:buChar char="-"/>
            </a:pPr>
            <a:r>
              <a:rPr lang="en"/>
              <a:t>Once you are ready to submit your assignment, click </a:t>
            </a:r>
            <a:r>
              <a:rPr b="1" lang="en">
                <a:solidFill>
                  <a:srgbClr val="FF0000"/>
                </a:solidFill>
                <a:highlight>
                  <a:srgbClr val="FFFF00"/>
                </a:highlight>
              </a:rPr>
              <a:t>File, Download, PDF Document</a:t>
            </a:r>
            <a:r>
              <a:rPr lang="en"/>
              <a:t> and submit that PDF file in Canvas.</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b77cf87e41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b77cf87e41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Review a design against Nielsen’s 10 Heuristics. </a:t>
            </a:r>
            <a:endParaRPr/>
          </a:p>
          <a:p>
            <a:pPr indent="-298450" lvl="0" marL="457200" rtl="0" algn="l">
              <a:spcBef>
                <a:spcPts val="0"/>
              </a:spcBef>
              <a:spcAft>
                <a:spcPts val="0"/>
              </a:spcAft>
              <a:buSzPts val="1100"/>
              <a:buChar char="-"/>
            </a:pPr>
            <a:r>
              <a:rPr lang="en"/>
              <a:t>Once you find an issue, </a:t>
            </a:r>
            <a:r>
              <a:rPr b="1" lang="en"/>
              <a:t>take a photo</a:t>
            </a:r>
            <a:r>
              <a:rPr lang="en"/>
              <a:t> or </a:t>
            </a:r>
            <a:r>
              <a:rPr b="1" lang="en"/>
              <a:t>make a screenshot clearly</a:t>
            </a:r>
            <a:r>
              <a:rPr lang="en"/>
              <a:t> </a:t>
            </a:r>
            <a:r>
              <a:rPr lang="en"/>
              <a:t>illustrating</a:t>
            </a:r>
            <a:r>
              <a:rPr lang="en"/>
              <a:t> the </a:t>
            </a:r>
            <a:r>
              <a:rPr lang="en"/>
              <a:t>observed</a:t>
            </a:r>
            <a:r>
              <a:rPr lang="en"/>
              <a:t> or experienced issue and </a:t>
            </a:r>
            <a:r>
              <a:rPr b="1" lang="en"/>
              <a:t>place the photo/screenshot in the left, white panel. </a:t>
            </a:r>
            <a:endParaRPr b="1"/>
          </a:p>
          <a:p>
            <a:pPr indent="-298450" lvl="0" marL="457200" rtl="0" algn="l">
              <a:spcBef>
                <a:spcPts val="0"/>
              </a:spcBef>
              <a:spcAft>
                <a:spcPts val="0"/>
              </a:spcAft>
              <a:buClr>
                <a:schemeClr val="dk1"/>
              </a:buClr>
              <a:buSzPts val="1100"/>
              <a:buChar char="-"/>
            </a:pPr>
            <a:r>
              <a:rPr lang="en">
                <a:solidFill>
                  <a:schemeClr val="dk1"/>
                </a:solidFill>
              </a:rPr>
              <a:t>Enter on the right panel: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full name of the heuristic</a:t>
            </a:r>
            <a:r>
              <a:rPr lang="en">
                <a:solidFill>
                  <a:schemeClr val="dk1"/>
                </a:solidFill>
              </a:rPr>
              <a:t> which was violated. </a:t>
            </a:r>
            <a:endParaRPr>
              <a:solidFill>
                <a:schemeClr val="dk1"/>
              </a:solidFill>
            </a:endParaRPr>
          </a:p>
          <a:p>
            <a:pPr indent="-298450" lvl="1" marL="914400" rtl="0" algn="l">
              <a:spcBef>
                <a:spcPts val="0"/>
              </a:spcBef>
              <a:spcAft>
                <a:spcPts val="0"/>
              </a:spcAft>
              <a:buClr>
                <a:schemeClr val="dk1"/>
              </a:buClr>
              <a:buSzPts val="1100"/>
              <a:buChar char="-"/>
            </a:pPr>
            <a:r>
              <a:rPr b="1" lang="en">
                <a:solidFill>
                  <a:schemeClr val="dk1"/>
                </a:solidFill>
              </a:rPr>
              <a:t>An explanation</a:t>
            </a:r>
            <a:r>
              <a:rPr lang="en">
                <a:solidFill>
                  <a:schemeClr val="dk1"/>
                </a:solidFill>
              </a:rPr>
              <a:t> why the heuristic is violated:</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Explain the issue experienced and what happened.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Then relate that issue to the identified  heuristic, which you named on top.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Based on that and your reasoning, conclude why this is a i) cosmetic, ii) minor, iii) major problem or even a iv) usability catastrophe (ignore cosmetic problems).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Use around 150 words minimum for your explanation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 text will resize automatically once you start writing.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assessed severity of the Problem.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Nielsen’s 10 heuristics: </a:t>
            </a:r>
            <a:r>
              <a:rPr lang="en" u="sng">
                <a:solidFill>
                  <a:schemeClr val="hlink"/>
                </a:solidFill>
                <a:hlinkClick r:id="rId2"/>
              </a:rPr>
              <a:t>https://www.nngroup.com/articles/ten-usability-heuristics/</a:t>
            </a:r>
            <a:r>
              <a:rPr lang="en">
                <a:solidFill>
                  <a:schemeClr val="dk1"/>
                </a:solidFill>
              </a:rPr>
              <a:t>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Nielsen’s severity ratings: </a:t>
            </a:r>
            <a:r>
              <a:rPr lang="en" u="sng">
                <a:solidFill>
                  <a:schemeClr val="hlink"/>
                </a:solidFill>
                <a:hlinkClick r:id="rId3"/>
              </a:rPr>
              <a:t>https://www.nngroup.com/articles/how-to-rate-the-severity-of-usability-problems/</a:t>
            </a:r>
            <a:r>
              <a:rPr lang="en">
                <a:solidFill>
                  <a:schemeClr val="dk1"/>
                </a:solidFill>
              </a:rPr>
              <a:t>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rgbClr val="FF0000"/>
              </a:buClr>
              <a:buSzPts val="1100"/>
              <a:buChar char="-"/>
            </a:pPr>
            <a:r>
              <a:rPr b="1" lang="en">
                <a:solidFill>
                  <a:srgbClr val="FF0000"/>
                </a:solidFill>
                <a:highlight>
                  <a:srgbClr val="FFFF00"/>
                </a:highlight>
              </a:rPr>
              <a:t>This is an slide you can use to edit and create your first heuristic assessment.</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b7f399a26c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b7f399a26c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Review a design against Nielsen’s 10 Heuristics. </a:t>
            </a:r>
            <a:endParaRPr/>
          </a:p>
          <a:p>
            <a:pPr indent="-298450" lvl="0" marL="457200" rtl="0" algn="l">
              <a:spcBef>
                <a:spcPts val="0"/>
              </a:spcBef>
              <a:spcAft>
                <a:spcPts val="0"/>
              </a:spcAft>
              <a:buSzPts val="1100"/>
              <a:buChar char="-"/>
            </a:pPr>
            <a:r>
              <a:rPr lang="en"/>
              <a:t>Once you find an issue, </a:t>
            </a:r>
            <a:r>
              <a:rPr b="1" lang="en"/>
              <a:t>take a photo</a:t>
            </a:r>
            <a:r>
              <a:rPr lang="en"/>
              <a:t> or </a:t>
            </a:r>
            <a:r>
              <a:rPr b="1" lang="en"/>
              <a:t>make a screenshot clearly</a:t>
            </a:r>
            <a:r>
              <a:rPr lang="en"/>
              <a:t> illustrating the observed or experienced issue and </a:t>
            </a:r>
            <a:r>
              <a:rPr b="1" lang="en"/>
              <a:t>place the photo/screenshot in the left, white panel. </a:t>
            </a:r>
            <a:endParaRPr b="1"/>
          </a:p>
          <a:p>
            <a:pPr indent="-298450" lvl="0" marL="457200" rtl="0" algn="l">
              <a:spcBef>
                <a:spcPts val="0"/>
              </a:spcBef>
              <a:spcAft>
                <a:spcPts val="0"/>
              </a:spcAft>
              <a:buClr>
                <a:schemeClr val="dk1"/>
              </a:buClr>
              <a:buSzPts val="1100"/>
              <a:buChar char="-"/>
            </a:pPr>
            <a:r>
              <a:rPr lang="en">
                <a:solidFill>
                  <a:schemeClr val="dk1"/>
                </a:solidFill>
              </a:rPr>
              <a:t>Enter on the right panel: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full name of the heuristic</a:t>
            </a:r>
            <a:r>
              <a:rPr lang="en">
                <a:solidFill>
                  <a:schemeClr val="dk1"/>
                </a:solidFill>
              </a:rPr>
              <a:t> which was violated. </a:t>
            </a:r>
            <a:endParaRPr>
              <a:solidFill>
                <a:schemeClr val="dk1"/>
              </a:solidFill>
            </a:endParaRPr>
          </a:p>
          <a:p>
            <a:pPr indent="-298450" lvl="1" marL="914400" rtl="0" algn="l">
              <a:spcBef>
                <a:spcPts val="0"/>
              </a:spcBef>
              <a:spcAft>
                <a:spcPts val="0"/>
              </a:spcAft>
              <a:buClr>
                <a:schemeClr val="dk1"/>
              </a:buClr>
              <a:buSzPts val="1100"/>
              <a:buChar char="-"/>
            </a:pPr>
            <a:r>
              <a:rPr b="1" lang="en">
                <a:solidFill>
                  <a:schemeClr val="dk1"/>
                </a:solidFill>
              </a:rPr>
              <a:t>An explanation</a:t>
            </a:r>
            <a:r>
              <a:rPr lang="en">
                <a:solidFill>
                  <a:schemeClr val="dk1"/>
                </a:solidFill>
              </a:rPr>
              <a:t> why the heuristic is violated:</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Explain the issue experienced and what happened.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Then relate that issue to the identified  heuristic, which you named on top.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Based on that and your reasoning, conclude why this is a i) cosmetic, ii) minor, iii) major problem or even a iv) usability catastrophe (ignore cosmetic problems).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Use around 150 words minimum for your explanation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 text will resize automatically once you start writing.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assessed severity of the Problem.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Nielsen’s 10 heuristics: </a:t>
            </a:r>
            <a:r>
              <a:rPr lang="en" u="sng">
                <a:solidFill>
                  <a:schemeClr val="hlink"/>
                </a:solidFill>
                <a:hlinkClick r:id="rId2"/>
              </a:rPr>
              <a:t>https://www.nngroup.com/articles/ten-usability-heuristics/</a:t>
            </a:r>
            <a:r>
              <a:rPr lang="en">
                <a:solidFill>
                  <a:schemeClr val="dk1"/>
                </a:solidFill>
              </a:rPr>
              <a:t>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Nielsen’s severity ratings: </a:t>
            </a:r>
            <a:r>
              <a:rPr lang="en" u="sng">
                <a:solidFill>
                  <a:schemeClr val="hlink"/>
                </a:solidFill>
                <a:hlinkClick r:id="rId3"/>
              </a:rPr>
              <a:t>https://www.nngroup.com/articles/how-to-rate-the-severity-of-usability-problems/</a:t>
            </a:r>
            <a:r>
              <a:rPr lang="en">
                <a:solidFill>
                  <a:schemeClr val="dk1"/>
                </a:solidFill>
              </a:rPr>
              <a:t>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rgbClr val="FF0000"/>
              </a:buClr>
              <a:buSzPts val="1100"/>
              <a:buChar char="-"/>
            </a:pPr>
            <a:r>
              <a:rPr b="1" lang="en">
                <a:solidFill>
                  <a:srgbClr val="FF0000"/>
                </a:solidFill>
                <a:highlight>
                  <a:srgbClr val="FFFF00"/>
                </a:highlight>
              </a:rPr>
              <a:t>This is an slide you can use to edit and create your second heuristic assessment.</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b7f399a26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b7f399a26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Review a design against Nielsen’s 10 Heuristics. </a:t>
            </a:r>
            <a:endParaRPr/>
          </a:p>
          <a:p>
            <a:pPr indent="-298450" lvl="0" marL="457200" rtl="0" algn="l">
              <a:spcBef>
                <a:spcPts val="0"/>
              </a:spcBef>
              <a:spcAft>
                <a:spcPts val="0"/>
              </a:spcAft>
              <a:buSzPts val="1100"/>
              <a:buChar char="-"/>
            </a:pPr>
            <a:r>
              <a:rPr lang="en"/>
              <a:t>Once you find an issue, </a:t>
            </a:r>
            <a:r>
              <a:rPr b="1" lang="en"/>
              <a:t>take a photo</a:t>
            </a:r>
            <a:r>
              <a:rPr lang="en"/>
              <a:t> or </a:t>
            </a:r>
            <a:r>
              <a:rPr b="1" lang="en"/>
              <a:t>make a screenshot clearly</a:t>
            </a:r>
            <a:r>
              <a:rPr lang="en"/>
              <a:t> illustrating the observed or experienced issue and </a:t>
            </a:r>
            <a:r>
              <a:rPr b="1" lang="en"/>
              <a:t>place the photo/screenshot in the left, white panel. </a:t>
            </a:r>
            <a:endParaRPr b="1"/>
          </a:p>
          <a:p>
            <a:pPr indent="-298450" lvl="0" marL="457200" rtl="0" algn="l">
              <a:spcBef>
                <a:spcPts val="0"/>
              </a:spcBef>
              <a:spcAft>
                <a:spcPts val="0"/>
              </a:spcAft>
              <a:buClr>
                <a:schemeClr val="dk1"/>
              </a:buClr>
              <a:buSzPts val="1100"/>
              <a:buChar char="-"/>
            </a:pPr>
            <a:r>
              <a:rPr lang="en">
                <a:solidFill>
                  <a:schemeClr val="dk1"/>
                </a:solidFill>
              </a:rPr>
              <a:t>Enter on the right panel: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full name of the heuristic</a:t>
            </a:r>
            <a:r>
              <a:rPr lang="en">
                <a:solidFill>
                  <a:schemeClr val="dk1"/>
                </a:solidFill>
              </a:rPr>
              <a:t> which was violated. </a:t>
            </a:r>
            <a:endParaRPr>
              <a:solidFill>
                <a:schemeClr val="dk1"/>
              </a:solidFill>
            </a:endParaRPr>
          </a:p>
          <a:p>
            <a:pPr indent="-298450" lvl="1" marL="914400" rtl="0" algn="l">
              <a:spcBef>
                <a:spcPts val="0"/>
              </a:spcBef>
              <a:spcAft>
                <a:spcPts val="0"/>
              </a:spcAft>
              <a:buClr>
                <a:schemeClr val="dk1"/>
              </a:buClr>
              <a:buSzPts val="1100"/>
              <a:buChar char="-"/>
            </a:pPr>
            <a:r>
              <a:rPr b="1" lang="en">
                <a:solidFill>
                  <a:schemeClr val="dk1"/>
                </a:solidFill>
              </a:rPr>
              <a:t>An explanation</a:t>
            </a:r>
            <a:r>
              <a:rPr lang="en">
                <a:solidFill>
                  <a:schemeClr val="dk1"/>
                </a:solidFill>
              </a:rPr>
              <a:t> why the heuristic is violated:</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Explain the issue experienced and what happened.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Then relate that issue to the identified  heuristic, which you named on top.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Based on that and your reasoning, conclude why this is a i) cosmetic, ii) minor, iii) major problem or even a iv) usability catastrophe (ignore cosmetic problems).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Use around 150 words minimum for your explanation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 text will resize automatically once you start writing.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assessed severity of the Problem.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SzPts val="1100"/>
              <a:buChar char="-"/>
            </a:pPr>
            <a:r>
              <a:rPr lang="en">
                <a:solidFill>
                  <a:schemeClr val="dk1"/>
                </a:solidFill>
              </a:rPr>
              <a:t>Nielsen’s 10 heuristics: </a:t>
            </a:r>
            <a:r>
              <a:rPr lang="en" u="sng">
                <a:solidFill>
                  <a:schemeClr val="hlink"/>
                </a:solidFill>
                <a:hlinkClick r:id="rId2"/>
              </a:rPr>
              <a:t>https://www.nngroup.com/articles/ten-usability-heuristics/</a:t>
            </a:r>
            <a:r>
              <a:rPr lang="en">
                <a:solidFill>
                  <a:schemeClr val="dk1"/>
                </a:solidFill>
              </a:rPr>
              <a:t>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Nielsen’s severity ratings: </a:t>
            </a:r>
            <a:r>
              <a:rPr lang="en" u="sng">
                <a:solidFill>
                  <a:schemeClr val="hlink"/>
                </a:solidFill>
                <a:hlinkClick r:id="rId3"/>
              </a:rPr>
              <a:t>https://www.nngroup.com/articles/how-to-rate-the-severity-of-usability-problems/</a:t>
            </a:r>
            <a:r>
              <a:rPr lang="en">
                <a:solidFill>
                  <a:schemeClr val="dk1"/>
                </a:solidFill>
              </a:rPr>
              <a:t> </a:t>
            </a:r>
            <a:endParaRPr>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rgbClr val="FF0000"/>
              </a:buClr>
              <a:buSzPts val="1100"/>
              <a:buChar char="-"/>
            </a:pPr>
            <a:r>
              <a:rPr b="1" lang="en">
                <a:solidFill>
                  <a:srgbClr val="FF0000"/>
                </a:solidFill>
                <a:highlight>
                  <a:srgbClr val="FFFF00"/>
                </a:highlight>
              </a:rPr>
              <a:t>This is an slide you can use to edit and create your third heuristic assessment.</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b7f399a26c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b7f399a26c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Review a design against Nielsen’s 10 Heuristics. </a:t>
            </a:r>
            <a:endParaRPr/>
          </a:p>
          <a:p>
            <a:pPr indent="-298450" lvl="0" marL="457200" rtl="0" algn="l">
              <a:spcBef>
                <a:spcPts val="0"/>
              </a:spcBef>
              <a:spcAft>
                <a:spcPts val="0"/>
              </a:spcAft>
              <a:buSzPts val="1100"/>
              <a:buChar char="-"/>
            </a:pPr>
            <a:r>
              <a:rPr lang="en"/>
              <a:t>Once you find an issue, </a:t>
            </a:r>
            <a:r>
              <a:rPr b="1" lang="en"/>
              <a:t>take a photo</a:t>
            </a:r>
            <a:r>
              <a:rPr lang="en"/>
              <a:t> or </a:t>
            </a:r>
            <a:r>
              <a:rPr b="1" lang="en"/>
              <a:t>make a screenshot clearly</a:t>
            </a:r>
            <a:r>
              <a:rPr lang="en"/>
              <a:t> illustrating the observed or experienced issue and </a:t>
            </a:r>
            <a:r>
              <a:rPr b="1" lang="en"/>
              <a:t>place the photo/screenshot in the left, white panel. </a:t>
            </a:r>
            <a:endParaRPr b="1"/>
          </a:p>
          <a:p>
            <a:pPr indent="-298450" lvl="0" marL="457200" rtl="0" algn="l">
              <a:spcBef>
                <a:spcPts val="0"/>
              </a:spcBef>
              <a:spcAft>
                <a:spcPts val="0"/>
              </a:spcAft>
              <a:buClr>
                <a:schemeClr val="dk1"/>
              </a:buClr>
              <a:buSzPts val="1100"/>
              <a:buChar char="-"/>
            </a:pPr>
            <a:r>
              <a:rPr lang="en">
                <a:solidFill>
                  <a:schemeClr val="dk1"/>
                </a:solidFill>
              </a:rPr>
              <a:t>Enter on the right panel: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full name of the heuristic</a:t>
            </a:r>
            <a:r>
              <a:rPr lang="en">
                <a:solidFill>
                  <a:schemeClr val="dk1"/>
                </a:solidFill>
              </a:rPr>
              <a:t> which was violated. </a:t>
            </a:r>
            <a:endParaRPr>
              <a:solidFill>
                <a:schemeClr val="dk1"/>
              </a:solidFill>
            </a:endParaRPr>
          </a:p>
          <a:p>
            <a:pPr indent="-298450" lvl="1" marL="914400" rtl="0" algn="l">
              <a:spcBef>
                <a:spcPts val="0"/>
              </a:spcBef>
              <a:spcAft>
                <a:spcPts val="0"/>
              </a:spcAft>
              <a:buClr>
                <a:schemeClr val="dk1"/>
              </a:buClr>
              <a:buSzPts val="1100"/>
              <a:buChar char="-"/>
            </a:pPr>
            <a:r>
              <a:rPr b="1" lang="en">
                <a:solidFill>
                  <a:schemeClr val="dk1"/>
                </a:solidFill>
              </a:rPr>
              <a:t>An explanation</a:t>
            </a:r>
            <a:r>
              <a:rPr lang="en">
                <a:solidFill>
                  <a:schemeClr val="dk1"/>
                </a:solidFill>
              </a:rPr>
              <a:t> why the heuristic is violated:</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Explain the issue experienced and what happened.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Then relate that issue to the identified  heuristic, which you named on top.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Based on that and your reasoning, conclude why this is a i) cosmetic, ii) minor, iii) major problem or even a iv) usability catastrophe (ignore cosmetic problems).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Use around 150 words minimum for your explanation</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The text will resize automatically once you start writing.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a:t>
            </a:r>
            <a:r>
              <a:rPr b="1" lang="en">
                <a:solidFill>
                  <a:schemeClr val="dk1"/>
                </a:solidFill>
              </a:rPr>
              <a:t>assessed severity of the Problem.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SzPts val="1100"/>
              <a:buChar char="-"/>
            </a:pPr>
            <a:r>
              <a:rPr lang="en">
                <a:solidFill>
                  <a:schemeClr val="dk1"/>
                </a:solidFill>
              </a:rPr>
              <a:t>Nielsen’s 10 heuristics: </a:t>
            </a:r>
            <a:r>
              <a:rPr lang="en" u="sng">
                <a:solidFill>
                  <a:schemeClr val="hlink"/>
                </a:solidFill>
                <a:hlinkClick r:id="rId2"/>
              </a:rPr>
              <a:t>https://www.nngroup.com/articles/ten-usability-heuristics/</a:t>
            </a:r>
            <a:r>
              <a:rPr lang="en">
                <a:solidFill>
                  <a:schemeClr val="dk1"/>
                </a:solidFill>
              </a:rPr>
              <a:t>   </a:t>
            </a:r>
            <a:endParaRPr>
              <a:solidFill>
                <a:schemeClr val="dk1"/>
              </a:solidFill>
            </a:endParaRPr>
          </a:p>
          <a:p>
            <a:pPr indent="-298450" lvl="0" marL="457200" rtl="0" algn="l">
              <a:spcBef>
                <a:spcPts val="0"/>
              </a:spcBef>
              <a:spcAft>
                <a:spcPts val="0"/>
              </a:spcAft>
              <a:buSzPts val="1100"/>
              <a:buChar char="-"/>
            </a:pPr>
            <a:r>
              <a:rPr lang="en">
                <a:solidFill>
                  <a:schemeClr val="dk1"/>
                </a:solidFill>
              </a:rPr>
              <a:t>Nielsen’s severity ratings: </a:t>
            </a:r>
            <a:r>
              <a:rPr lang="en" u="sng">
                <a:solidFill>
                  <a:schemeClr val="hlink"/>
                </a:solidFill>
                <a:hlinkClick r:id="rId3"/>
              </a:rPr>
              <a:t>https://www.nngroup.com/articles/how-to-rate-the-severity-of-usability-problems/</a:t>
            </a:r>
            <a:r>
              <a:rPr b="1" lang="en">
                <a:solidFill>
                  <a:schemeClr val="dk1"/>
                </a:solidFill>
              </a:rPr>
              <a:t>  </a:t>
            </a:r>
            <a:endParaRPr b="1">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rgbClr val="FF0000"/>
              </a:buClr>
              <a:buSzPts val="1100"/>
              <a:buChar char="-"/>
            </a:pPr>
            <a:r>
              <a:rPr b="1" lang="en">
                <a:solidFill>
                  <a:srgbClr val="FF0000"/>
                </a:solidFill>
                <a:highlight>
                  <a:srgbClr val="FFFF00"/>
                </a:highlight>
              </a:rPr>
              <a:t>This is an slide you can use to edit and create your fourth heuristic assessment.</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12" name="Google Shape;12;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3" name="Google Shape;13;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 name="Shape 58"/>
        <p:cNvGrpSpPr/>
        <p:nvPr/>
      </p:nvGrpSpPr>
      <p:grpSpPr>
        <a:xfrm>
          <a:off x="0" y="0"/>
          <a:ext cx="0" cy="0"/>
          <a:chOff x="0" y="0"/>
          <a:chExt cx="0" cy="0"/>
        </a:xfrm>
      </p:grpSpPr>
      <p:cxnSp>
        <p:nvCxnSpPr>
          <p:cNvPr id="59" name="Google Shape;59;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0" name="Google Shape;60;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1" name="Google Shape;61;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2" name="Google Shape;62;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3" name="Google Shape;63;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4" name="Shape 64"/>
        <p:cNvGrpSpPr/>
        <p:nvPr/>
      </p:nvGrpSpPr>
      <p:grpSpPr>
        <a:xfrm>
          <a:off x="0" y="0"/>
          <a:ext cx="0" cy="0"/>
          <a:chOff x="0" y="0"/>
          <a:chExt cx="0" cy="0"/>
        </a:xfrm>
      </p:grpSpPr>
      <p:sp>
        <p:nvSpPr>
          <p:cNvPr id="65" name="Google Shape;65;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7" name="Google Shape;17;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8" name="Google Shape;18;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19" name="Google Shape;19;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2" name="Google Shape;22;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3" name="Google Shape;23;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4" name="Google Shape;24;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6" name="Google Shape;26;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cxnSp>
        <p:nvCxnSpPr>
          <p:cNvPr id="28" name="Google Shape;28;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9" name="Google Shape;29;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0" name="Google Shape;30;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1" name="Google Shape;31;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7" name="Google Shape;37;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cxnSp>
        <p:nvCxnSpPr>
          <p:cNvPr id="39" name="Google Shape;39;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0" name="Google Shape;40;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 name="Google Shape;41;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3" name="Shape 43"/>
        <p:cNvGrpSpPr/>
        <p:nvPr/>
      </p:nvGrpSpPr>
      <p:grpSpPr>
        <a:xfrm>
          <a:off x="0" y="0"/>
          <a:ext cx="0" cy="0"/>
          <a:chOff x="0" y="0"/>
          <a:chExt cx="0" cy="0"/>
        </a:xfrm>
      </p:grpSpPr>
      <p:cxnSp>
        <p:nvCxnSpPr>
          <p:cNvPr id="44" name="Google Shape;44;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5" name="Google Shape;45;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6" name="Google Shape;4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0" name="Google Shape;50;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1" name="Google Shape;5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2" name="Google Shape;52;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cxnSp>
        <p:nvCxnSpPr>
          <p:cNvPr id="54" name="Google Shape;54;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5" name="Google Shape;55;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6" name="Google Shape;56;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7" name="Google Shape;5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chemistry.oregonstate.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3"/>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
              <a:t>CS 352 | Heuristic Evaluation Assignment</a:t>
            </a:r>
            <a:endParaRPr/>
          </a:p>
        </p:txBody>
      </p:sp>
      <p:sp>
        <p:nvSpPr>
          <p:cNvPr id="71" name="Google Shape;71;p13"/>
          <p:cNvSpPr txBox="1"/>
          <p:nvPr>
            <p:ph idx="1" type="subTitle"/>
          </p:nvPr>
        </p:nvSpPr>
        <p:spPr>
          <a:xfrm>
            <a:off x="2390275" y="2358475"/>
            <a:ext cx="6331500" cy="2121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Abigail Lam</a:t>
            </a:r>
            <a:endParaRPr/>
          </a:p>
          <a:p>
            <a:pPr indent="0" lvl="0" marL="457200" rtl="0" algn="l">
              <a:spcBef>
                <a:spcPts val="0"/>
              </a:spcBef>
              <a:spcAft>
                <a:spcPts val="0"/>
              </a:spcAft>
              <a:buNone/>
            </a:pPr>
            <a:r>
              <a:t/>
            </a:r>
            <a:endParaRPr/>
          </a:p>
          <a:p>
            <a:pPr indent="-342900" lvl="0" marL="457200" rtl="0" algn="l">
              <a:spcBef>
                <a:spcPts val="0"/>
              </a:spcBef>
              <a:spcAft>
                <a:spcPts val="0"/>
              </a:spcAft>
              <a:buSzPts val="1800"/>
              <a:buChar char="●"/>
            </a:pPr>
            <a:r>
              <a:rPr lang="en"/>
              <a:t>Oregon State University Department of Chemistry Website</a:t>
            </a:r>
            <a:endParaRPr/>
          </a:p>
          <a:p>
            <a:pPr indent="0" lvl="0" marL="457200" rtl="0" algn="l">
              <a:spcBef>
                <a:spcPts val="0"/>
              </a:spcBef>
              <a:spcAft>
                <a:spcPts val="0"/>
              </a:spcAft>
              <a:buNone/>
            </a:pPr>
            <a:r>
              <a:t/>
            </a:r>
            <a:endParaRPr/>
          </a:p>
          <a:p>
            <a:pPr indent="-342900" lvl="0" marL="457200" rtl="0" algn="l">
              <a:spcBef>
                <a:spcPts val="0"/>
              </a:spcBef>
              <a:spcAft>
                <a:spcPts val="0"/>
              </a:spcAft>
              <a:buSzPts val="1800"/>
              <a:buChar char="●"/>
            </a:pPr>
            <a:r>
              <a:rPr lang="en" u="sng">
                <a:solidFill>
                  <a:schemeClr val="hlink"/>
                </a:solidFill>
                <a:hlinkClick r:id="rId3"/>
              </a:rPr>
              <a:t>https://chemistry.oregonstate.edu/</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4"/>
          <p:cNvSpPr txBox="1"/>
          <p:nvPr>
            <p:ph idx="2" type="body"/>
          </p:nvPr>
        </p:nvSpPr>
        <p:spPr>
          <a:xfrm>
            <a:off x="4939500" y="217450"/>
            <a:ext cx="3837000" cy="4773600"/>
          </a:xfrm>
          <a:prstGeom prst="rect">
            <a:avLst/>
          </a:prstGeom>
        </p:spPr>
        <p:txBody>
          <a:bodyPr anchorCtr="0" anchor="t" bIns="91425" lIns="91425" spcFirstLastPara="1" rIns="91425" wrap="square" tIns="91425">
            <a:normAutofit fontScale="77500" lnSpcReduction="20000"/>
          </a:bodyPr>
          <a:lstStyle/>
          <a:p>
            <a:pPr indent="-297497" lvl="0" marL="457200" rtl="0" algn="l">
              <a:spcBef>
                <a:spcPts val="0"/>
              </a:spcBef>
              <a:spcAft>
                <a:spcPts val="0"/>
              </a:spcAft>
              <a:buSzPct val="100000"/>
              <a:buChar char="●"/>
            </a:pPr>
            <a:r>
              <a:rPr b="1" lang="en" sz="1400"/>
              <a:t>#5: Error Prevention</a:t>
            </a:r>
            <a:endParaRPr b="1" sz="1400"/>
          </a:p>
          <a:p>
            <a:pPr indent="0" lvl="0" marL="457200" rtl="0" algn="l">
              <a:spcBef>
                <a:spcPts val="1200"/>
              </a:spcBef>
              <a:spcAft>
                <a:spcPts val="0"/>
              </a:spcAft>
              <a:buNone/>
            </a:pPr>
            <a:r>
              <a:t/>
            </a:r>
            <a:endParaRPr sz="1400"/>
          </a:p>
          <a:p>
            <a:pPr indent="-297497" lvl="0" marL="457200" rtl="0" algn="l">
              <a:spcBef>
                <a:spcPts val="1200"/>
              </a:spcBef>
              <a:spcAft>
                <a:spcPts val="0"/>
              </a:spcAft>
              <a:buSzPct val="100000"/>
              <a:buChar char="●"/>
            </a:pPr>
            <a:r>
              <a:rPr lang="en" sz="1400"/>
              <a:t>When using the syllabi request form, the first question that is asked is if the user is </a:t>
            </a:r>
            <a:r>
              <a:rPr lang="en" sz="1400"/>
              <a:t>requesting</a:t>
            </a:r>
            <a:r>
              <a:rPr lang="en" sz="1400"/>
              <a:t> a syllabi for the current of future term with the option of yes or no. When clicking yes, it gives the user a message that the form is for past terms only and to contact the instructor for </a:t>
            </a:r>
            <a:r>
              <a:rPr lang="en" sz="1400"/>
              <a:t>current or future terms. The website then gives the option to submit the form.</a:t>
            </a:r>
            <a:endParaRPr sz="1400"/>
          </a:p>
          <a:p>
            <a:pPr indent="-297497" lvl="0" marL="457200" rtl="0" algn="l">
              <a:spcBef>
                <a:spcPts val="0"/>
              </a:spcBef>
              <a:spcAft>
                <a:spcPts val="0"/>
              </a:spcAft>
              <a:buSzPct val="100000"/>
              <a:buChar char="●"/>
            </a:pPr>
            <a:r>
              <a:rPr lang="en" sz="1400"/>
              <a:t>This issue falls under error prevention because the message that appears when clicking yes should be more apparent, possibly a pop-up message that forces the user to acknowledge the issue. The form should not allow the user to submit as no information has been entered. Additionally, there is not way to undo the form unless you reload the page.</a:t>
            </a:r>
            <a:endParaRPr sz="1400"/>
          </a:p>
          <a:p>
            <a:pPr indent="-297497" lvl="0" marL="457200" rtl="0" algn="l">
              <a:spcBef>
                <a:spcPts val="0"/>
              </a:spcBef>
              <a:spcAft>
                <a:spcPts val="0"/>
              </a:spcAft>
              <a:buSzPct val="100000"/>
              <a:buChar char="●"/>
            </a:pPr>
            <a:r>
              <a:rPr lang="en" sz="1400"/>
              <a:t>This is a major usability problem because it allows the user to submit the form regardless of if there is information entered. The submitted form is most likely empty on the administrative side. The user also is not able to request a syllabi unless they refresh the page and restart.</a:t>
            </a:r>
            <a:endParaRPr sz="1400"/>
          </a:p>
          <a:p>
            <a:pPr indent="0" lvl="0" marL="457200" rtl="0" algn="l">
              <a:spcBef>
                <a:spcPts val="1200"/>
              </a:spcBef>
              <a:spcAft>
                <a:spcPts val="0"/>
              </a:spcAft>
              <a:buNone/>
            </a:pPr>
            <a:r>
              <a:t/>
            </a:r>
            <a:endParaRPr sz="1400"/>
          </a:p>
          <a:p>
            <a:pPr indent="-297497" lvl="0" marL="457200" rtl="0" algn="l">
              <a:spcBef>
                <a:spcPts val="1200"/>
              </a:spcBef>
              <a:spcAft>
                <a:spcPts val="0"/>
              </a:spcAft>
              <a:buSzPct val="100000"/>
              <a:buChar char="●"/>
            </a:pPr>
            <a:r>
              <a:rPr b="1" lang="en" sz="1400"/>
              <a:t>3 = Major Usability Problem</a:t>
            </a:r>
            <a:endParaRPr b="1" sz="1400"/>
          </a:p>
        </p:txBody>
      </p:sp>
      <p:pic>
        <p:nvPicPr>
          <p:cNvPr id="77" name="Google Shape;77;p14"/>
          <p:cNvPicPr preferRelativeResize="0"/>
          <p:nvPr/>
        </p:nvPicPr>
        <p:blipFill rotWithShape="1">
          <a:blip r:embed="rId3">
            <a:alphaModFix/>
          </a:blip>
          <a:srcRect b="0" l="0" r="4589" t="0"/>
          <a:stretch/>
        </p:blipFill>
        <p:spPr>
          <a:xfrm>
            <a:off x="69825" y="1087500"/>
            <a:ext cx="4422026" cy="2645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idx="2" type="body"/>
          </p:nvPr>
        </p:nvSpPr>
        <p:spPr>
          <a:xfrm>
            <a:off x="4939500" y="217450"/>
            <a:ext cx="3837000" cy="4773600"/>
          </a:xfrm>
          <a:prstGeom prst="rect">
            <a:avLst/>
          </a:prstGeom>
        </p:spPr>
        <p:txBody>
          <a:bodyPr anchorCtr="0" anchor="t" bIns="91425" lIns="91425" spcFirstLastPara="1" rIns="91425" wrap="square" tIns="91425">
            <a:normAutofit fontScale="70000" lnSpcReduction="10000"/>
          </a:bodyPr>
          <a:lstStyle/>
          <a:p>
            <a:pPr indent="-290830" lvl="0" marL="457200" rtl="0" algn="l">
              <a:spcBef>
                <a:spcPts val="0"/>
              </a:spcBef>
              <a:spcAft>
                <a:spcPts val="0"/>
              </a:spcAft>
              <a:buSzPct val="100000"/>
              <a:buChar char="●"/>
            </a:pPr>
            <a:r>
              <a:rPr b="1" lang="en" sz="1400"/>
              <a:t>#8: Aesthetic and minimalist design</a:t>
            </a:r>
            <a:endParaRPr b="1" sz="1400"/>
          </a:p>
          <a:p>
            <a:pPr indent="0" lvl="0" marL="457200" rtl="0" algn="l">
              <a:spcBef>
                <a:spcPts val="1200"/>
              </a:spcBef>
              <a:spcAft>
                <a:spcPts val="0"/>
              </a:spcAft>
              <a:buNone/>
            </a:pPr>
            <a:r>
              <a:t/>
            </a:r>
            <a:endParaRPr b="1" sz="1400"/>
          </a:p>
          <a:p>
            <a:pPr indent="-290830" lvl="0" marL="457200" rtl="0" algn="l">
              <a:spcBef>
                <a:spcPts val="1200"/>
              </a:spcBef>
              <a:spcAft>
                <a:spcPts val="0"/>
              </a:spcAft>
              <a:buSzPct val="100000"/>
              <a:buChar char="●"/>
            </a:pPr>
            <a:r>
              <a:rPr lang="en" sz="1400"/>
              <a:t>When navigating to the home page, the only thing that shows is the top drop-down menu and half of a picture in a slideshow. There is no headline or featured information shown on the first view of the webpage. When scrolling down, we are able to determine that the picture has a headline but at the bottom, invisible to the user unless they scroll further down. Additionally, the page then has a little blurb about the Department of Chemistry but the goes into “Read more”. Next, there are upcoming events and the department’s Twitter feed. </a:t>
            </a:r>
            <a:endParaRPr sz="1400"/>
          </a:p>
          <a:p>
            <a:pPr indent="-290830" lvl="0" marL="457200" rtl="0" algn="l">
              <a:spcBef>
                <a:spcPts val="0"/>
              </a:spcBef>
              <a:spcAft>
                <a:spcPts val="0"/>
              </a:spcAft>
              <a:buSzPct val="100000"/>
              <a:buChar char="●"/>
            </a:pPr>
            <a:r>
              <a:rPr lang="en" sz="1400"/>
              <a:t>This issue falls under aesthetic and minimalist design because new stories are not relevant nor most important when navigating to the department’s website. When navigating to an educational institution website, most likely users are looking for information about the department or courses. Additionally, the website is not </a:t>
            </a:r>
            <a:r>
              <a:rPr lang="en" sz="1400"/>
              <a:t>aesthetically</a:t>
            </a:r>
            <a:r>
              <a:rPr lang="en" sz="1400"/>
              <a:t> pleasing as the main pictures are cut off on certain devices such as a wide-screened laptop. </a:t>
            </a:r>
            <a:endParaRPr sz="1400"/>
          </a:p>
          <a:p>
            <a:pPr indent="-290830" lvl="0" marL="457200" rtl="0" algn="l">
              <a:spcBef>
                <a:spcPts val="0"/>
              </a:spcBef>
              <a:spcAft>
                <a:spcPts val="0"/>
              </a:spcAft>
              <a:buSzPct val="100000"/>
              <a:buChar char="●"/>
            </a:pPr>
            <a:r>
              <a:rPr lang="en" sz="1400"/>
              <a:t>This is a cosmetic problem and is low priority since users are still able to scroll through the page and navigate.</a:t>
            </a:r>
            <a:endParaRPr sz="1400"/>
          </a:p>
          <a:p>
            <a:pPr indent="0" lvl="0" marL="457200" rtl="0" algn="l">
              <a:spcBef>
                <a:spcPts val="1200"/>
              </a:spcBef>
              <a:spcAft>
                <a:spcPts val="0"/>
              </a:spcAft>
              <a:buNone/>
            </a:pPr>
            <a:r>
              <a:t/>
            </a:r>
            <a:endParaRPr sz="1400"/>
          </a:p>
          <a:p>
            <a:pPr indent="-290830" lvl="0" marL="457200" rtl="0" algn="l">
              <a:spcBef>
                <a:spcPts val="1200"/>
              </a:spcBef>
              <a:spcAft>
                <a:spcPts val="0"/>
              </a:spcAft>
              <a:buSzPct val="100000"/>
              <a:buChar char="●"/>
            </a:pPr>
            <a:r>
              <a:rPr b="1" lang="en" sz="1400"/>
              <a:t>1 = Cosmetic Problem Only</a:t>
            </a:r>
            <a:endParaRPr b="1" sz="1400"/>
          </a:p>
        </p:txBody>
      </p:sp>
      <p:pic>
        <p:nvPicPr>
          <p:cNvPr id="83" name="Google Shape;83;p15"/>
          <p:cNvPicPr preferRelativeResize="0"/>
          <p:nvPr/>
        </p:nvPicPr>
        <p:blipFill>
          <a:blip r:embed="rId3">
            <a:alphaModFix/>
          </a:blip>
          <a:stretch>
            <a:fillRect/>
          </a:stretch>
        </p:blipFill>
        <p:spPr>
          <a:xfrm>
            <a:off x="0" y="1364425"/>
            <a:ext cx="4634701" cy="241466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idx="2" type="body"/>
          </p:nvPr>
        </p:nvSpPr>
        <p:spPr>
          <a:xfrm>
            <a:off x="4939500" y="217450"/>
            <a:ext cx="3837000" cy="4773600"/>
          </a:xfrm>
          <a:prstGeom prst="rect">
            <a:avLst/>
          </a:prstGeom>
        </p:spPr>
        <p:txBody>
          <a:bodyPr anchorCtr="0" anchor="t" bIns="91425" lIns="91425" spcFirstLastPara="1" rIns="91425" wrap="square" tIns="91425">
            <a:normAutofit fontScale="70000" lnSpcReduction="10000"/>
          </a:bodyPr>
          <a:lstStyle/>
          <a:p>
            <a:pPr indent="-290830" lvl="0" marL="457200" rtl="0" algn="l">
              <a:spcBef>
                <a:spcPts val="0"/>
              </a:spcBef>
              <a:spcAft>
                <a:spcPts val="0"/>
              </a:spcAft>
              <a:buSzPct val="100000"/>
              <a:buChar char="●"/>
            </a:pPr>
            <a:r>
              <a:rPr b="1" lang="en" sz="1400"/>
              <a:t>#4: Consistency and standards</a:t>
            </a:r>
            <a:endParaRPr b="1" sz="1400"/>
          </a:p>
          <a:p>
            <a:pPr indent="0" lvl="0" marL="457200" rtl="0" algn="l">
              <a:spcBef>
                <a:spcPts val="1200"/>
              </a:spcBef>
              <a:spcAft>
                <a:spcPts val="0"/>
              </a:spcAft>
              <a:buNone/>
            </a:pPr>
            <a:r>
              <a:t/>
            </a:r>
            <a:endParaRPr sz="1400"/>
          </a:p>
          <a:p>
            <a:pPr indent="-290830" lvl="0" marL="457200" rtl="0" algn="l">
              <a:spcBef>
                <a:spcPts val="1200"/>
              </a:spcBef>
              <a:spcAft>
                <a:spcPts val="0"/>
              </a:spcAft>
              <a:buSzPct val="100000"/>
              <a:buChar char="●"/>
            </a:pPr>
            <a:r>
              <a:rPr lang="en" sz="1400"/>
              <a:t>When looking for forms, there is a section on the bottom footer of the page to access forms. However, there are also forms located under the top drop-down bar. Since the drop-down bar is organized alphabetically, two of the forms are at the top of the drop-down while another is at the bottom. Additionally, users can only see the bottom form if they scroll further down. </a:t>
            </a:r>
            <a:endParaRPr sz="1400"/>
          </a:p>
          <a:p>
            <a:pPr indent="-290830" lvl="0" marL="457200" rtl="0" algn="l">
              <a:spcBef>
                <a:spcPts val="0"/>
              </a:spcBef>
              <a:spcAft>
                <a:spcPts val="0"/>
              </a:spcAft>
              <a:buSzPct val="100000"/>
              <a:buChar char="●"/>
            </a:pPr>
            <a:r>
              <a:rPr lang="en" sz="1400"/>
              <a:t>This issue falls under </a:t>
            </a:r>
            <a:r>
              <a:rPr lang="en" sz="1400"/>
              <a:t>consistency</a:t>
            </a:r>
            <a:r>
              <a:rPr lang="en" sz="1400"/>
              <a:t> and standards.  Since these are also forms, there should be consistency on where they are located. Users may assume since there is a section labeled “forms” that all forms are located there. </a:t>
            </a:r>
            <a:r>
              <a:rPr lang="en" sz="1400"/>
              <a:t>Cognitively</a:t>
            </a:r>
            <a:r>
              <a:rPr lang="en" sz="1400"/>
              <a:t>, if they are not located in this section, users may think the forms do not exist rather than looking in other places on the website for them. </a:t>
            </a:r>
            <a:r>
              <a:rPr lang="en" sz="1400"/>
              <a:t>Additionally</a:t>
            </a:r>
            <a:r>
              <a:rPr lang="en" sz="1400"/>
              <a:t>, there could even be a separate page that users are able to locate where all of the forms are. </a:t>
            </a:r>
            <a:endParaRPr sz="1400"/>
          </a:p>
          <a:p>
            <a:pPr indent="-290830" lvl="0" marL="457200" rtl="0" algn="l">
              <a:spcBef>
                <a:spcPts val="0"/>
              </a:spcBef>
              <a:spcAft>
                <a:spcPts val="0"/>
              </a:spcAft>
              <a:buSzPct val="100000"/>
              <a:buChar char="●"/>
            </a:pPr>
            <a:r>
              <a:rPr lang="en" sz="1400"/>
              <a:t>This is a minor usability problem and should have low priority because while the form’s locations are not consistent, they are still locatable. The user may have to do more searching through the website for them but they are there.</a:t>
            </a:r>
            <a:endParaRPr sz="1400"/>
          </a:p>
          <a:p>
            <a:pPr indent="0" lvl="0" marL="0" rtl="0" algn="l">
              <a:spcBef>
                <a:spcPts val="1200"/>
              </a:spcBef>
              <a:spcAft>
                <a:spcPts val="0"/>
              </a:spcAft>
              <a:buNone/>
            </a:pPr>
            <a:r>
              <a:t/>
            </a:r>
            <a:endParaRPr sz="1400"/>
          </a:p>
          <a:p>
            <a:pPr indent="-290830" lvl="0" marL="457200" rtl="0" algn="l">
              <a:spcBef>
                <a:spcPts val="1200"/>
              </a:spcBef>
              <a:spcAft>
                <a:spcPts val="0"/>
              </a:spcAft>
              <a:buSzPct val="100000"/>
              <a:buChar char="●"/>
            </a:pPr>
            <a:r>
              <a:rPr b="1" lang="en" sz="1400"/>
              <a:t>2 = Minor Usability Problem</a:t>
            </a:r>
            <a:endParaRPr b="1" sz="1400"/>
          </a:p>
        </p:txBody>
      </p:sp>
      <p:pic>
        <p:nvPicPr>
          <p:cNvPr id="89" name="Google Shape;89;p16"/>
          <p:cNvPicPr preferRelativeResize="0"/>
          <p:nvPr/>
        </p:nvPicPr>
        <p:blipFill>
          <a:blip r:embed="rId3">
            <a:alphaModFix/>
          </a:blip>
          <a:stretch>
            <a:fillRect/>
          </a:stretch>
        </p:blipFill>
        <p:spPr>
          <a:xfrm>
            <a:off x="152400" y="228038"/>
            <a:ext cx="4172877" cy="2153672"/>
          </a:xfrm>
          <a:prstGeom prst="rect">
            <a:avLst/>
          </a:prstGeom>
          <a:noFill/>
          <a:ln>
            <a:noFill/>
          </a:ln>
        </p:spPr>
      </p:pic>
      <p:pic>
        <p:nvPicPr>
          <p:cNvPr id="90" name="Google Shape;90;p16"/>
          <p:cNvPicPr preferRelativeResize="0"/>
          <p:nvPr/>
        </p:nvPicPr>
        <p:blipFill>
          <a:blip r:embed="rId4">
            <a:alphaModFix/>
          </a:blip>
          <a:stretch>
            <a:fillRect/>
          </a:stretch>
        </p:blipFill>
        <p:spPr>
          <a:xfrm>
            <a:off x="75500" y="2381709"/>
            <a:ext cx="4326671" cy="2456992"/>
          </a:xfrm>
          <a:prstGeom prst="rect">
            <a:avLst/>
          </a:prstGeom>
          <a:noFill/>
          <a:ln>
            <a:noFill/>
          </a:ln>
        </p:spPr>
      </p:pic>
      <p:sp>
        <p:nvSpPr>
          <p:cNvPr id="91" name="Google Shape;91;p16"/>
          <p:cNvSpPr/>
          <p:nvPr/>
        </p:nvSpPr>
        <p:spPr>
          <a:xfrm>
            <a:off x="1431325" y="1361525"/>
            <a:ext cx="512100" cy="8496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1982802" y="2944125"/>
            <a:ext cx="600600" cy="2793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1982802" y="4481325"/>
            <a:ext cx="600600" cy="2793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idx="2" type="body"/>
          </p:nvPr>
        </p:nvSpPr>
        <p:spPr>
          <a:xfrm>
            <a:off x="4939500" y="217450"/>
            <a:ext cx="3837000" cy="4773600"/>
          </a:xfrm>
          <a:prstGeom prst="rect">
            <a:avLst/>
          </a:prstGeom>
        </p:spPr>
        <p:txBody>
          <a:bodyPr anchorCtr="0" anchor="t" bIns="91425" lIns="91425" spcFirstLastPara="1" rIns="91425" wrap="square" tIns="91425">
            <a:normAutofit fontScale="62500" lnSpcReduction="10000"/>
          </a:bodyPr>
          <a:lstStyle/>
          <a:p>
            <a:pPr indent="-284162" lvl="0" marL="457200" rtl="0" algn="l">
              <a:spcBef>
                <a:spcPts val="0"/>
              </a:spcBef>
              <a:spcAft>
                <a:spcPts val="0"/>
              </a:spcAft>
              <a:buSzPct val="100000"/>
              <a:buChar char="●"/>
            </a:pPr>
            <a:r>
              <a:rPr b="1" lang="en" sz="1400"/>
              <a:t>#10: Help and documentation</a:t>
            </a:r>
            <a:endParaRPr b="1" sz="1400"/>
          </a:p>
          <a:p>
            <a:pPr indent="0" lvl="0" marL="457200" rtl="0" algn="l">
              <a:spcBef>
                <a:spcPts val="1200"/>
              </a:spcBef>
              <a:spcAft>
                <a:spcPts val="0"/>
              </a:spcAft>
              <a:buNone/>
            </a:pPr>
            <a:r>
              <a:t/>
            </a:r>
            <a:endParaRPr sz="1400"/>
          </a:p>
          <a:p>
            <a:pPr indent="-284162" lvl="0" marL="457200" rtl="0" algn="l">
              <a:spcBef>
                <a:spcPts val="1200"/>
              </a:spcBef>
              <a:spcAft>
                <a:spcPts val="0"/>
              </a:spcAft>
              <a:buSzPct val="100000"/>
              <a:buChar char="●"/>
            </a:pPr>
            <a:r>
              <a:rPr lang="en" sz="1400"/>
              <a:t>While using Access Request forms, while there are instructions, they are vague and not descriptive if the user did not know how to complete it. This access form is specifically for LPSC, one of Oregon State University’s buildings. At the top of the form, it states this form is used to request keys for Linus Pauling Science Center however, does not give information for if the user wants to request for a different building. The formatting is also not clear because there is a title of what the field should contain, an empty field box, and then the instructions under the box. Additionally, there is a section that asks for “Number Codes” and requests all numbers and letters are listed. However, if a user did not know what a number code is, they may put the wrong information.</a:t>
            </a:r>
            <a:endParaRPr sz="1400"/>
          </a:p>
          <a:p>
            <a:pPr indent="-284162" lvl="0" marL="457200" rtl="0" algn="l">
              <a:spcBef>
                <a:spcPts val="0"/>
              </a:spcBef>
              <a:spcAft>
                <a:spcPts val="0"/>
              </a:spcAft>
              <a:buSzPct val="100000"/>
              <a:buChar char="●"/>
            </a:pPr>
            <a:r>
              <a:rPr lang="en" sz="1400"/>
              <a:t>This issue falls under help and documentation because there needs to be instructions that guides the user step-by-step on how to complete the form with the correct information. For example, the instructions need to be above the empty fields since the user would need to see the instructions before entering information in. Additionally, more ambiguous instructions could provide examples. In terms of the number code section, an visual example of where it is located could be provided. </a:t>
            </a:r>
            <a:endParaRPr sz="1400"/>
          </a:p>
          <a:p>
            <a:pPr indent="-284162" lvl="0" marL="457200" rtl="0" algn="l">
              <a:spcBef>
                <a:spcPts val="0"/>
              </a:spcBef>
              <a:spcAft>
                <a:spcPts val="0"/>
              </a:spcAft>
              <a:buSzPct val="100000"/>
              <a:buChar char="●"/>
            </a:pPr>
            <a:r>
              <a:rPr lang="en" sz="1400"/>
              <a:t>This is a major usability problem because if a user is not clear on what information to enter, the whole form could be submitted wrong. The instructions need to be concrete and clear.</a:t>
            </a:r>
            <a:endParaRPr sz="1400"/>
          </a:p>
          <a:p>
            <a:pPr indent="0" lvl="0" marL="0" rtl="0" algn="l">
              <a:spcBef>
                <a:spcPts val="1200"/>
              </a:spcBef>
              <a:spcAft>
                <a:spcPts val="0"/>
              </a:spcAft>
              <a:buNone/>
            </a:pPr>
            <a:r>
              <a:t/>
            </a:r>
            <a:endParaRPr sz="1400"/>
          </a:p>
          <a:p>
            <a:pPr indent="-284162" lvl="0" marL="457200" rtl="0" algn="l">
              <a:spcBef>
                <a:spcPts val="1200"/>
              </a:spcBef>
              <a:spcAft>
                <a:spcPts val="0"/>
              </a:spcAft>
              <a:buSzPct val="100000"/>
              <a:buChar char="●"/>
            </a:pPr>
            <a:r>
              <a:rPr b="1" lang="en" sz="1400"/>
              <a:t>3 = Major Usability Problem</a:t>
            </a:r>
            <a:endParaRPr b="1" sz="1400"/>
          </a:p>
        </p:txBody>
      </p:sp>
      <p:pic>
        <p:nvPicPr>
          <p:cNvPr id="99" name="Google Shape;99;p17"/>
          <p:cNvPicPr preferRelativeResize="0"/>
          <p:nvPr/>
        </p:nvPicPr>
        <p:blipFill>
          <a:blip r:embed="rId3">
            <a:alphaModFix/>
          </a:blip>
          <a:stretch>
            <a:fillRect/>
          </a:stretch>
        </p:blipFill>
        <p:spPr>
          <a:xfrm>
            <a:off x="152400" y="152400"/>
            <a:ext cx="4634701" cy="2285668"/>
          </a:xfrm>
          <a:prstGeom prst="rect">
            <a:avLst/>
          </a:prstGeom>
          <a:noFill/>
          <a:ln>
            <a:noFill/>
          </a:ln>
        </p:spPr>
      </p:pic>
      <p:pic>
        <p:nvPicPr>
          <p:cNvPr id="100" name="Google Shape;100;p17"/>
          <p:cNvPicPr preferRelativeResize="0"/>
          <p:nvPr/>
        </p:nvPicPr>
        <p:blipFill>
          <a:blip r:embed="rId4">
            <a:alphaModFix/>
          </a:blip>
          <a:stretch>
            <a:fillRect/>
          </a:stretch>
        </p:blipFill>
        <p:spPr>
          <a:xfrm>
            <a:off x="152400" y="2590468"/>
            <a:ext cx="4634701" cy="2197409"/>
          </a:xfrm>
          <a:prstGeom prst="rect">
            <a:avLst/>
          </a:prstGeom>
          <a:noFill/>
          <a:ln>
            <a:noFill/>
          </a:ln>
        </p:spPr>
      </p:pic>
      <p:sp>
        <p:nvSpPr>
          <p:cNvPr id="101" name="Google Shape;101;p17"/>
          <p:cNvSpPr/>
          <p:nvPr/>
        </p:nvSpPr>
        <p:spPr>
          <a:xfrm>
            <a:off x="341994" y="1155615"/>
            <a:ext cx="2334600" cy="6132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p:nvPr/>
        </p:nvSpPr>
        <p:spPr>
          <a:xfrm>
            <a:off x="400175" y="3143075"/>
            <a:ext cx="2508900" cy="417900"/>
          </a:xfrm>
          <a:prstGeom prst="rect">
            <a:avLst/>
          </a:prstGeom>
          <a:noFill/>
          <a:ln cap="flat"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